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7"/>
  </p:notesMasterIdLst>
  <p:sldIdLst>
    <p:sldId id="256" r:id="rId2"/>
    <p:sldId id="257" r:id="rId3"/>
    <p:sldId id="258" r:id="rId4"/>
    <p:sldId id="259" r:id="rId5"/>
    <p:sldId id="260" r:id="rId6"/>
  </p:sldIdLst>
  <p:sldSz cx="14630400" cy="8229600"/>
  <p:notesSz cx="8229600" cy="14630400"/>
  <p:embeddedFontLst>
    <p:embeddedFont>
      <p:font typeface="Roboto" panose="02000000000000000000" pitchFamily="2" charset="0"/>
      <p:regular r:id="rId8"/>
    </p:embeddedFont>
    <p:embeddedFont>
      <p:font typeface="Roboto Medium" panose="02000000000000000000" pitchFamily="2" charset="0"/>
      <p:regular r:id="rId9"/>
    </p:embeddedFont>
    <p:embeddedFont>
      <p:font typeface="Rockwell Extra Bold" panose="02060903040505020403" pitchFamily="18" charset="0"/>
      <p:bold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708"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 /><Relationship Id="rId13" Type="http://schemas.openxmlformats.org/officeDocument/2006/relationships/theme" Target="theme/theme1.xml" /><Relationship Id="rId3" Type="http://schemas.openxmlformats.org/officeDocument/2006/relationships/slide" Target="slides/slide2.xml" /><Relationship Id="rId7" Type="http://schemas.openxmlformats.org/officeDocument/2006/relationships/notesMaster" Target="notesMasters/notesMaster1.xml" /><Relationship Id="rId12" Type="http://schemas.openxmlformats.org/officeDocument/2006/relationships/viewProps" Target="viewProps.xml" /><Relationship Id="rId2" Type="http://schemas.openxmlformats.org/officeDocument/2006/relationships/slide" Target="slides/slid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presProps" Target="presProps.xml" /><Relationship Id="rId5" Type="http://schemas.openxmlformats.org/officeDocument/2006/relationships/slide" Target="slides/slide4.xml" /><Relationship Id="rId10" Type="http://schemas.openxmlformats.org/officeDocument/2006/relationships/font" Target="fonts/font3.fntdata" /><Relationship Id="rId4" Type="http://schemas.openxmlformats.org/officeDocument/2006/relationships/slide" Target="slides/slide3.xml" /><Relationship Id="rId9" Type="http://schemas.openxmlformats.org/officeDocument/2006/relationships/font" Target="fonts/font2.fntdata" /><Relationship Id="rId14" Type="http://schemas.openxmlformats.org/officeDocument/2006/relationships/tableStyles" Target="tableStyle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6925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Overfitting and underfitting are two key concepts in machine learning that describe the relationship between model complexity and generalization.
Overfitting occurs when a model is too complex and fits the training data too closely, failing to generalize well to new, unseen data.
Underfitting is the opposite - when a model is too simple and cannot capture the underlying patterns in the data, leading to poor performance on both the training and test sets.
Finding the right balance between model complexity and generalization is crucial for building reliable machine learning systems that perform well in real-world production environments.
We'll explore these concepts in more depth and discuss strategies for identifying and addressing overfitting and underfitting in our models.
</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 /><Relationship Id="rId7"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5" Type="http://schemas.openxmlformats.org/officeDocument/2006/relationships/slideLayout" Target="../slideLayouts/slideLayout5.xml" /><Relationship Id="rId4" Type="http://schemas.openxmlformats.org/officeDocument/2006/relationships/slideLayout" Target="../slideLayouts/slideLayout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8" Type="http://schemas.openxmlformats.org/officeDocument/2006/relationships/image" Target="../media/image9.png" /><Relationship Id="rId3" Type="http://schemas.openxmlformats.org/officeDocument/2006/relationships/image" Target="../media/image4.png" /><Relationship Id="rId7" Type="http://schemas.openxmlformats.org/officeDocument/2006/relationships/image" Target="../media/image8.svg" /><Relationship Id="rId2" Type="http://schemas.openxmlformats.org/officeDocument/2006/relationships/notesSlide" Target="../notesSlides/notesSlide2.xml" /><Relationship Id="rId1" Type="http://schemas.openxmlformats.org/officeDocument/2006/relationships/slideLayout" Target="../slideLayouts/slideLayout3.xml" /><Relationship Id="rId6" Type="http://schemas.openxmlformats.org/officeDocument/2006/relationships/image" Target="../media/image7.png" /><Relationship Id="rId11" Type="http://schemas.openxmlformats.org/officeDocument/2006/relationships/image" Target="../media/image12.svg" /><Relationship Id="rId5" Type="http://schemas.openxmlformats.org/officeDocument/2006/relationships/image" Target="../media/image6.svg" /><Relationship Id="rId10" Type="http://schemas.openxmlformats.org/officeDocument/2006/relationships/image" Target="../media/image11.png" /><Relationship Id="rId4" Type="http://schemas.openxmlformats.org/officeDocument/2006/relationships/image" Target="../media/image5.png" /><Relationship Id="rId9" Type="http://schemas.openxmlformats.org/officeDocument/2006/relationships/image" Target="../media/image10.svg" /></Relationships>
</file>

<file path=ppt/slides/_rels/slide3.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3.xml" /><Relationship Id="rId1" Type="http://schemas.openxmlformats.org/officeDocument/2006/relationships/slideLayout" Target="../slideLayouts/slideLayout4.xml" /></Relationships>
</file>

<file path=ppt/slides/_rels/slide4.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4.xml" /><Relationship Id="rId1" Type="http://schemas.openxmlformats.org/officeDocument/2006/relationships/slideLayout" Target="../slideLayouts/slideLayout5.xml" /><Relationship Id="rId5" Type="http://schemas.openxmlformats.org/officeDocument/2006/relationships/image" Target="../media/image16.png" /><Relationship Id="rId4" Type="http://schemas.openxmlformats.org/officeDocument/2006/relationships/image" Target="../media/image15.png" /></Relationships>
</file>

<file path=ppt/slides/_rels/slide5.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notesSlide" Target="../notesSlides/notesSlide5.xml" /><Relationship Id="rId1" Type="http://schemas.openxmlformats.org/officeDocument/2006/relationships/slideLayout" Target="../slideLayouts/slideLayout6.xml" /><Relationship Id="rId6" Type="http://schemas.openxmlformats.org/officeDocument/2006/relationships/image" Target="../media/image20.png" /><Relationship Id="rId5" Type="http://schemas.openxmlformats.org/officeDocument/2006/relationships/image" Target="../media/image19.png" /><Relationship Id="rId4" Type="http://schemas.openxmlformats.org/officeDocument/2006/relationships/image" Target="../media/image18.png" /></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82241" y="614601"/>
            <a:ext cx="5621179" cy="593646"/>
          </a:xfrm>
          <a:prstGeom prst="rect">
            <a:avLst/>
          </a:prstGeom>
          <a:noFill/>
          <a:ln/>
        </p:spPr>
        <p:txBody>
          <a:bodyPr wrap="none" lIns="0" tIns="0" rIns="0" bIns="0" rtlCol="0" anchor="t"/>
          <a:lstStyle/>
          <a:p>
            <a:pPr marL="0" indent="0" algn="l">
              <a:lnSpc>
                <a:spcPts val="4650"/>
              </a:lnSpc>
              <a:buNone/>
            </a:pPr>
            <a:r>
              <a:rPr lang="en-US" sz="3700" dirty="0">
                <a:solidFill>
                  <a:srgbClr val="FFFFFF"/>
                </a:solidFill>
                <a:latin typeface="Rockwell Extra Bold" panose="02060903040505020403" pitchFamily="18" charset="0"/>
                <a:ea typeface="Roboto Medium" pitchFamily="34" charset="-122"/>
                <a:cs typeface="Roboto Medium" pitchFamily="34" charset="-120"/>
              </a:rPr>
              <a:t>Overfitting vs. Underfitting</a:t>
            </a:r>
            <a:endParaRPr lang="en-US" sz="3700" dirty="0">
              <a:latin typeface="Rockwell Extra Bold" panose="02060903040505020403" pitchFamily="18" charset="0"/>
            </a:endParaRPr>
          </a:p>
        </p:txBody>
      </p:sp>
      <p:sp>
        <p:nvSpPr>
          <p:cNvPr id="3" name="Text 1"/>
          <p:cNvSpPr/>
          <p:nvPr/>
        </p:nvSpPr>
        <p:spPr>
          <a:xfrm>
            <a:off x="782241" y="1446848"/>
            <a:ext cx="13065919" cy="837962"/>
          </a:xfrm>
          <a:prstGeom prst="rect">
            <a:avLst/>
          </a:prstGeom>
          <a:noFill/>
          <a:ln/>
        </p:spPr>
        <p:txBody>
          <a:bodyPr wrap="square" lIns="0" tIns="0" rIns="0" bIns="0" rtlCol="0" anchor="t"/>
          <a:lstStyle/>
          <a:p>
            <a:pPr marL="0" indent="0" algn="l">
              <a:lnSpc>
                <a:spcPts val="2150"/>
              </a:lnSpc>
              <a:buNone/>
            </a:pPr>
            <a:r>
              <a:rPr lang="en-US" sz="2000" dirty="0">
                <a:solidFill>
                  <a:srgbClr val="CFD0D8"/>
                </a:solidFill>
                <a:latin typeface="Roboto" pitchFamily="34" charset="0"/>
                <a:ea typeface="Roboto" pitchFamily="34" charset="-122"/>
                <a:cs typeface="Roboto" pitchFamily="34" charset="-120"/>
              </a:rPr>
              <a:t>Overfitting and underfitting describe how well a machine learning model balances complexity and generalization. Overfitting happens when a model is too complex and learns the training data too closely, causing poor performance on new data. Underfitting occurs when a model is too simple to capture important patterns, leading to poor overall performance.</a:t>
            </a:r>
            <a:endParaRPr lang="en-US" sz="2000" dirty="0"/>
          </a:p>
        </p:txBody>
      </p:sp>
      <p:pic>
        <p:nvPicPr>
          <p:cNvPr id="4" name="Image 0" descr="preencoded.png"/>
          <p:cNvPicPr>
            <a:picLocks noChangeAspect="1"/>
          </p:cNvPicPr>
          <p:nvPr/>
        </p:nvPicPr>
        <p:blipFill>
          <a:blip r:embed="rId3"/>
          <a:stretch>
            <a:fillRect/>
          </a:stretch>
        </p:blipFill>
        <p:spPr>
          <a:xfrm>
            <a:off x="2189708" y="2653555"/>
            <a:ext cx="10657969" cy="4968826"/>
          </a:xfrm>
          <a:prstGeom prst="rect">
            <a:avLst/>
          </a:prstGeom>
        </p:spPr>
      </p:pic>
      <p:sp>
        <p:nvSpPr>
          <p:cNvPr id="5" name="Text 2"/>
          <p:cNvSpPr/>
          <p:nvPr/>
        </p:nvSpPr>
        <p:spPr>
          <a:xfrm>
            <a:off x="2189708" y="3173930"/>
            <a:ext cx="2498830" cy="312354"/>
          </a:xfrm>
          <a:prstGeom prst="rect">
            <a:avLst/>
          </a:prstGeom>
          <a:noFill/>
          <a:ln/>
        </p:spPr>
        <p:txBody>
          <a:bodyPr wrap="none" lIns="0" tIns="0" rIns="0" bIns="0" rtlCol="0" anchor="t"/>
          <a:lstStyle/>
          <a:p>
            <a:pPr marL="0" indent="0" algn="r">
              <a:lnSpc>
                <a:spcPts val="1650"/>
              </a:lnSpc>
              <a:buNone/>
            </a:pPr>
            <a:r>
              <a:rPr lang="en-US" sz="1350" dirty="0">
                <a:solidFill>
                  <a:srgbClr val="CFD0D8"/>
                </a:solidFill>
                <a:latin typeface="Roboto Medium" pitchFamily="34" charset="0"/>
                <a:ea typeface="Roboto Medium" pitchFamily="34" charset="-122"/>
                <a:cs typeface="Roboto Medium" pitchFamily="34" charset="-120"/>
              </a:rPr>
              <a:t>Foundation</a:t>
            </a:r>
            <a:endParaRPr lang="en-US" sz="1350" dirty="0"/>
          </a:p>
        </p:txBody>
      </p:sp>
      <p:sp>
        <p:nvSpPr>
          <p:cNvPr id="6" name="Text 3"/>
          <p:cNvSpPr/>
          <p:nvPr/>
        </p:nvSpPr>
        <p:spPr>
          <a:xfrm>
            <a:off x="2045332" y="3575131"/>
            <a:ext cx="2643206" cy="459160"/>
          </a:xfrm>
          <a:prstGeom prst="rect">
            <a:avLst/>
          </a:prstGeom>
          <a:noFill/>
          <a:ln/>
        </p:spPr>
        <p:txBody>
          <a:bodyPr wrap="square" lIns="0" tIns="0" rIns="0" bIns="0" rtlCol="0" anchor="t"/>
          <a:lstStyle/>
          <a:p>
            <a:pPr marL="0" indent="0" algn="r">
              <a:lnSpc>
                <a:spcPts val="1200"/>
              </a:lnSpc>
              <a:buNone/>
            </a:pPr>
            <a:r>
              <a:rPr lang="en-US" sz="1050" dirty="0">
                <a:solidFill>
                  <a:srgbClr val="CFD0D8"/>
                </a:solidFill>
                <a:latin typeface="Roboto" pitchFamily="34" charset="0"/>
                <a:ea typeface="Roboto" pitchFamily="34" charset="-122"/>
                <a:cs typeface="Roboto" pitchFamily="34" charset="-120"/>
              </a:rPr>
              <a:t>Model is too simple; high bias.</a:t>
            </a:r>
            <a:endParaRPr lang="en-US" sz="1050" dirty="0"/>
          </a:p>
        </p:txBody>
      </p:sp>
      <p:sp>
        <p:nvSpPr>
          <p:cNvPr id="7" name="Text 4"/>
          <p:cNvSpPr/>
          <p:nvPr/>
        </p:nvSpPr>
        <p:spPr>
          <a:xfrm>
            <a:off x="9941634" y="4017979"/>
            <a:ext cx="2498830" cy="312354"/>
          </a:xfrm>
          <a:prstGeom prst="rect">
            <a:avLst/>
          </a:prstGeom>
          <a:noFill/>
          <a:ln/>
        </p:spPr>
        <p:txBody>
          <a:bodyPr wrap="none" lIns="0" tIns="0" rIns="0" bIns="0" rtlCol="0" anchor="t"/>
          <a:lstStyle/>
          <a:p>
            <a:pPr marL="0" indent="0" algn="l">
              <a:lnSpc>
                <a:spcPts val="1650"/>
              </a:lnSpc>
              <a:buNone/>
            </a:pPr>
            <a:r>
              <a:rPr lang="en-US" sz="1350" dirty="0">
                <a:solidFill>
                  <a:srgbClr val="CFD0D8"/>
                </a:solidFill>
                <a:latin typeface="Roboto Medium" pitchFamily="34" charset="0"/>
                <a:ea typeface="Roboto Medium" pitchFamily="34" charset="-122"/>
                <a:cs typeface="Roboto Medium" pitchFamily="34" charset="-120"/>
              </a:rPr>
              <a:t>Balanced Base</a:t>
            </a:r>
            <a:endParaRPr lang="en-US" sz="1350" dirty="0"/>
          </a:p>
        </p:txBody>
      </p:sp>
      <p:sp>
        <p:nvSpPr>
          <p:cNvPr id="8" name="Text 5"/>
          <p:cNvSpPr/>
          <p:nvPr/>
        </p:nvSpPr>
        <p:spPr>
          <a:xfrm>
            <a:off x="9941634" y="4419180"/>
            <a:ext cx="2643207" cy="459160"/>
          </a:xfrm>
          <a:prstGeom prst="rect">
            <a:avLst/>
          </a:prstGeom>
          <a:noFill/>
          <a:ln/>
        </p:spPr>
        <p:txBody>
          <a:bodyPr wrap="square" lIns="0" tIns="0" rIns="0" bIns="0" rtlCol="0" anchor="t"/>
          <a:lstStyle/>
          <a:p>
            <a:pPr marL="0" indent="0" algn="l">
              <a:lnSpc>
                <a:spcPts val="1200"/>
              </a:lnSpc>
              <a:buNone/>
            </a:pPr>
            <a:r>
              <a:rPr lang="en-US" sz="1050" dirty="0">
                <a:solidFill>
                  <a:srgbClr val="CFD0D8"/>
                </a:solidFill>
                <a:latin typeface="Roboto" pitchFamily="34" charset="0"/>
                <a:ea typeface="Roboto" pitchFamily="34" charset="-122"/>
                <a:cs typeface="Roboto" pitchFamily="34" charset="-120"/>
              </a:rPr>
              <a:t>Right complexity; good generalization.</a:t>
            </a:r>
            <a:endParaRPr lang="en-US" sz="1050" dirty="0"/>
          </a:p>
        </p:txBody>
      </p:sp>
      <p:sp>
        <p:nvSpPr>
          <p:cNvPr id="9" name="Text 6"/>
          <p:cNvSpPr/>
          <p:nvPr/>
        </p:nvSpPr>
        <p:spPr>
          <a:xfrm>
            <a:off x="2189708" y="4884240"/>
            <a:ext cx="2498830" cy="312353"/>
          </a:xfrm>
          <a:prstGeom prst="rect">
            <a:avLst/>
          </a:prstGeom>
          <a:noFill/>
          <a:ln/>
        </p:spPr>
        <p:txBody>
          <a:bodyPr wrap="none" lIns="0" tIns="0" rIns="0" bIns="0" rtlCol="0" anchor="t"/>
          <a:lstStyle/>
          <a:p>
            <a:pPr marL="0" indent="0" algn="r">
              <a:lnSpc>
                <a:spcPts val="1650"/>
              </a:lnSpc>
              <a:buNone/>
            </a:pPr>
            <a:r>
              <a:rPr lang="en-US" sz="1350" dirty="0">
                <a:solidFill>
                  <a:srgbClr val="CFD0D8"/>
                </a:solidFill>
                <a:latin typeface="Roboto Medium" pitchFamily="34" charset="0"/>
                <a:ea typeface="Roboto Medium" pitchFamily="34" charset="-122"/>
                <a:cs typeface="Roboto Medium" pitchFamily="34" charset="-120"/>
              </a:rPr>
              <a:t>Complex Layer</a:t>
            </a:r>
            <a:endParaRPr lang="en-US" sz="1350" dirty="0"/>
          </a:p>
        </p:txBody>
      </p:sp>
      <p:sp>
        <p:nvSpPr>
          <p:cNvPr id="10" name="Text 7"/>
          <p:cNvSpPr/>
          <p:nvPr/>
        </p:nvSpPr>
        <p:spPr>
          <a:xfrm>
            <a:off x="2045332" y="5285441"/>
            <a:ext cx="2643206" cy="459160"/>
          </a:xfrm>
          <a:prstGeom prst="rect">
            <a:avLst/>
          </a:prstGeom>
          <a:noFill/>
          <a:ln/>
        </p:spPr>
        <p:txBody>
          <a:bodyPr wrap="square" lIns="0" tIns="0" rIns="0" bIns="0" rtlCol="0" anchor="t"/>
          <a:lstStyle/>
          <a:p>
            <a:pPr marL="0" indent="0" algn="r">
              <a:lnSpc>
                <a:spcPts val="1200"/>
              </a:lnSpc>
              <a:buNone/>
            </a:pPr>
            <a:r>
              <a:rPr lang="en-US" sz="1050" dirty="0">
                <a:solidFill>
                  <a:srgbClr val="CFD0D8"/>
                </a:solidFill>
                <a:latin typeface="Roboto" pitchFamily="34" charset="0"/>
                <a:ea typeface="Roboto" pitchFamily="34" charset="-122"/>
                <a:cs typeface="Roboto" pitchFamily="34" charset="-120"/>
              </a:rPr>
              <a:t>Model fits training details closely.</a:t>
            </a:r>
            <a:endParaRPr lang="en-US" sz="1050" dirty="0"/>
          </a:p>
        </p:txBody>
      </p:sp>
      <p:sp>
        <p:nvSpPr>
          <p:cNvPr id="11" name="Text 8"/>
          <p:cNvSpPr/>
          <p:nvPr/>
        </p:nvSpPr>
        <p:spPr>
          <a:xfrm>
            <a:off x="9941634" y="5850454"/>
            <a:ext cx="2498830" cy="312354"/>
          </a:xfrm>
          <a:prstGeom prst="rect">
            <a:avLst/>
          </a:prstGeom>
          <a:noFill/>
          <a:ln/>
        </p:spPr>
        <p:txBody>
          <a:bodyPr wrap="none" lIns="0" tIns="0" rIns="0" bIns="0" rtlCol="0" anchor="t"/>
          <a:lstStyle/>
          <a:p>
            <a:pPr marL="0" indent="0" algn="l">
              <a:lnSpc>
                <a:spcPts val="1650"/>
              </a:lnSpc>
              <a:buNone/>
            </a:pPr>
            <a:r>
              <a:rPr lang="en-US" sz="1350" dirty="0">
                <a:solidFill>
                  <a:srgbClr val="CFD0D8"/>
                </a:solidFill>
                <a:latin typeface="Roboto Medium" pitchFamily="34" charset="0"/>
                <a:ea typeface="Roboto Medium" pitchFamily="34" charset="-122"/>
                <a:cs typeface="Roboto Medium" pitchFamily="34" charset="-120"/>
              </a:rPr>
              <a:t>Overfitting Apex</a:t>
            </a:r>
            <a:endParaRPr lang="en-US" sz="1350" dirty="0"/>
          </a:p>
        </p:txBody>
      </p:sp>
      <p:sp>
        <p:nvSpPr>
          <p:cNvPr id="12" name="Text 9"/>
          <p:cNvSpPr/>
          <p:nvPr/>
        </p:nvSpPr>
        <p:spPr>
          <a:xfrm>
            <a:off x="9941634" y="6251655"/>
            <a:ext cx="2643207" cy="459160"/>
          </a:xfrm>
          <a:prstGeom prst="rect">
            <a:avLst/>
          </a:prstGeom>
          <a:noFill/>
          <a:ln/>
        </p:spPr>
        <p:txBody>
          <a:bodyPr wrap="square" lIns="0" tIns="0" rIns="0" bIns="0" rtlCol="0" anchor="t"/>
          <a:lstStyle/>
          <a:p>
            <a:pPr marL="0" indent="0" algn="l">
              <a:lnSpc>
                <a:spcPts val="1200"/>
              </a:lnSpc>
              <a:buNone/>
            </a:pPr>
            <a:r>
              <a:rPr lang="en-US" sz="1050" dirty="0">
                <a:solidFill>
                  <a:srgbClr val="CFD0D8"/>
                </a:solidFill>
                <a:latin typeface="Roboto" pitchFamily="34" charset="0"/>
                <a:ea typeface="Roboto" pitchFamily="34" charset="-122"/>
                <a:cs typeface="Roboto" pitchFamily="34" charset="-120"/>
              </a:rPr>
              <a:t>Poor performance on new data.</a:t>
            </a:r>
            <a:endParaRPr lang="en-US" sz="1050" dirty="0"/>
          </a:p>
        </p:txBody>
      </p:sp>
      <p:sp>
        <p:nvSpPr>
          <p:cNvPr id="13" name="TextBox 12">
            <a:extLst>
              <a:ext uri="{FF2B5EF4-FFF2-40B4-BE49-F238E27FC236}">
                <a16:creationId xmlns:a16="http://schemas.microsoft.com/office/drawing/2014/main" id="{D7F26CD9-6BBF-DF3E-19B6-6F6993E1BC98}"/>
              </a:ext>
            </a:extLst>
          </p:cNvPr>
          <p:cNvSpPr txBox="1"/>
          <p:nvPr/>
        </p:nvSpPr>
        <p:spPr>
          <a:xfrm>
            <a:off x="782241" y="6355080"/>
            <a:ext cx="3542252" cy="1200329"/>
          </a:xfrm>
          <a:prstGeom prst="rect">
            <a:avLst/>
          </a:prstGeom>
          <a:noFill/>
        </p:spPr>
        <p:txBody>
          <a:bodyPr wrap="none" rtlCol="0">
            <a:spAutoFit/>
          </a:bodyPr>
          <a:lstStyle/>
          <a:p>
            <a:pPr marL="274320" indent="-274320" algn="l" rtl="0" eaLnBrk="1" latinLnBrk="0" hangingPunct="1">
              <a:buNone/>
            </a:pPr>
            <a:r>
              <a:rPr lang="en-US" sz="1800" b="1" dirty="0">
                <a:solidFill>
                  <a:srgbClr val="FFFFFF"/>
                </a:solidFill>
                <a:effectLst/>
                <a:latin typeface="Calibri" panose="020F0502020204030204" pitchFamily="34" charset="0"/>
              </a:rPr>
              <a:t>List of Presenters</a:t>
            </a:r>
            <a:endParaRPr lang="en-US" sz="1800" dirty="0">
              <a:solidFill>
                <a:srgbClr val="FFFFFF"/>
              </a:solidFill>
              <a:effectLst/>
              <a:latin typeface="Calibri" panose="020F0502020204030204" pitchFamily="34" charset="0"/>
            </a:endParaRPr>
          </a:p>
          <a:p>
            <a:pPr marL="274320" indent="-274320" algn="l" rtl="0" eaLnBrk="1" latinLnBrk="0" hangingPunct="1">
              <a:buFont typeface="Arial" panose="020B0604020202020204" pitchFamily="34" charset="0"/>
              <a:buChar char="•"/>
            </a:pPr>
            <a:r>
              <a:rPr lang="en-US" sz="1800" dirty="0">
                <a:solidFill>
                  <a:srgbClr val="FFFFFF"/>
                </a:solidFill>
                <a:effectLst/>
                <a:latin typeface="Calibri" panose="020F0502020204030204" pitchFamily="34" charset="0"/>
              </a:rPr>
              <a:t>👤 Blessing Edet</a:t>
            </a:r>
          </a:p>
          <a:p>
            <a:pPr marL="274320" indent="-274320" algn="l" rtl="0" eaLnBrk="1" latinLnBrk="0" hangingPunct="1">
              <a:buFont typeface="Arial" panose="020B0604020202020204" pitchFamily="34" charset="0"/>
              <a:buChar char="•"/>
            </a:pPr>
            <a:r>
              <a:rPr lang="en-US" sz="1800" dirty="0">
                <a:solidFill>
                  <a:srgbClr val="FFFFFF"/>
                </a:solidFill>
                <a:effectLst/>
                <a:latin typeface="Calibri" panose="020F0502020204030204" pitchFamily="34" charset="0"/>
              </a:rPr>
              <a:t>👤 Nyima </a:t>
            </a:r>
          </a:p>
          <a:p>
            <a:pPr marL="274320" indent="-274320" algn="l" rtl="0" eaLnBrk="1" latinLnBrk="0" hangingPunct="1">
              <a:buFont typeface="Arial" panose="020B0604020202020204" pitchFamily="34" charset="0"/>
              <a:buChar char="•"/>
            </a:pPr>
            <a:r>
              <a:rPr lang="en-US" sz="1800" dirty="0">
                <a:solidFill>
                  <a:srgbClr val="FFFFFF"/>
                </a:solidFill>
                <a:effectLst/>
                <a:latin typeface="Calibri" panose="020F0502020204030204" pitchFamily="34" charset="0"/>
              </a:rPr>
              <a:t>👤 Tsogtbileg Erdenebaatar (T.S)</a:t>
            </a:r>
            <a:endParaRPr lang="en-US"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870466"/>
            <a:ext cx="8086368" cy="561292"/>
          </a:xfrm>
          <a:prstGeom prst="rect">
            <a:avLst/>
          </a:prstGeom>
          <a:noFill/>
          <a:ln/>
        </p:spPr>
        <p:txBody>
          <a:bodyPr wrap="none" lIns="0" tIns="0" rIns="0" bIns="0" rtlCol="0" anchor="t"/>
          <a:lstStyle/>
          <a:p>
            <a:pPr marL="0" indent="0" algn="l">
              <a:lnSpc>
                <a:spcPts val="5300"/>
              </a:lnSpc>
              <a:buNone/>
            </a:pPr>
            <a:r>
              <a:rPr lang="en-US" sz="4200" dirty="0">
                <a:solidFill>
                  <a:srgbClr val="FFFFFF"/>
                </a:solidFill>
                <a:latin typeface="Roboto Medium" pitchFamily="34" charset="0"/>
                <a:ea typeface="Roboto Medium" pitchFamily="34" charset="-122"/>
                <a:cs typeface="Roboto Medium" pitchFamily="34" charset="-120"/>
              </a:rPr>
              <a:t>The Challenges of Model </a:t>
            </a:r>
            <a:r>
              <a:rPr lang="en-US" sz="4200" dirty="0" err="1">
                <a:solidFill>
                  <a:srgbClr val="FFFFFF"/>
                </a:solidFill>
                <a:latin typeface="Roboto Medium" pitchFamily="34" charset="0"/>
                <a:ea typeface="Roboto Medium" pitchFamily="34" charset="-122"/>
                <a:cs typeface="Roboto Medium" pitchFamily="34" charset="-120"/>
              </a:rPr>
              <a:t>Fittiness</a:t>
            </a:r>
            <a:endParaRPr lang="en-US" sz="4200" dirty="0"/>
          </a:p>
        </p:txBody>
      </p:sp>
      <p:pic>
        <p:nvPicPr>
          <p:cNvPr id="3" name="Image 0" descr="preencoded.png"/>
          <p:cNvPicPr>
            <a:picLocks noChangeAspect="1"/>
          </p:cNvPicPr>
          <p:nvPr/>
        </p:nvPicPr>
        <p:blipFill>
          <a:blip r:embed="rId3"/>
          <a:stretch>
            <a:fillRect/>
          </a:stretch>
        </p:blipFill>
        <p:spPr>
          <a:xfrm>
            <a:off x="1001078" y="2633186"/>
            <a:ext cx="7879080" cy="3943469"/>
          </a:xfrm>
          <a:prstGeom prst="rect">
            <a:avLst/>
          </a:prstGeom>
        </p:spPr>
      </p:pic>
      <p:sp>
        <p:nvSpPr>
          <p:cNvPr id="4" name="Text 1"/>
          <p:cNvSpPr/>
          <p:nvPr/>
        </p:nvSpPr>
        <p:spPr>
          <a:xfrm>
            <a:off x="1036504" y="4439134"/>
            <a:ext cx="1479785" cy="221377"/>
          </a:xfrm>
          <a:prstGeom prst="rect">
            <a:avLst/>
          </a:prstGeom>
          <a:noFill/>
          <a:ln/>
        </p:spPr>
        <p:txBody>
          <a:bodyPr wrap="none" lIns="0" tIns="0" rIns="0" bIns="0" rtlCol="0" anchor="t"/>
          <a:lstStyle/>
          <a:p>
            <a:pPr marL="0" indent="0" algn="ctr">
              <a:lnSpc>
                <a:spcPts val="1650"/>
              </a:lnSpc>
              <a:buNone/>
            </a:pPr>
            <a:r>
              <a:rPr lang="en-US" sz="1350" dirty="0">
                <a:solidFill>
                  <a:srgbClr val="CFD0D8"/>
                </a:solidFill>
                <a:latin typeface="Roboto Medium" pitchFamily="34" charset="0"/>
                <a:ea typeface="Roboto Medium" pitchFamily="34" charset="-122"/>
                <a:cs typeface="Roboto Medium" pitchFamily="34" charset="-120"/>
              </a:rPr>
              <a:t>High Variance</a:t>
            </a:r>
            <a:endParaRPr lang="en-US" sz="1350" dirty="0"/>
          </a:p>
        </p:txBody>
      </p:sp>
      <p:sp>
        <p:nvSpPr>
          <p:cNvPr id="5" name="Text 2"/>
          <p:cNvSpPr/>
          <p:nvPr/>
        </p:nvSpPr>
        <p:spPr>
          <a:xfrm>
            <a:off x="4056830" y="6240900"/>
            <a:ext cx="1771019" cy="221378"/>
          </a:xfrm>
          <a:prstGeom prst="rect">
            <a:avLst/>
          </a:prstGeom>
          <a:noFill/>
          <a:ln/>
        </p:spPr>
        <p:txBody>
          <a:bodyPr wrap="none" lIns="0" tIns="0" rIns="0" bIns="0" rtlCol="0" anchor="t"/>
          <a:lstStyle/>
          <a:p>
            <a:pPr marL="0" indent="0" algn="ctr">
              <a:lnSpc>
                <a:spcPts val="1650"/>
              </a:lnSpc>
              <a:buNone/>
            </a:pPr>
            <a:r>
              <a:rPr lang="en-US" sz="1350" dirty="0">
                <a:solidFill>
                  <a:srgbClr val="CFD0D8"/>
                </a:solidFill>
                <a:latin typeface="Roboto Medium" pitchFamily="34" charset="0"/>
                <a:ea typeface="Roboto Medium" pitchFamily="34" charset="-122"/>
                <a:cs typeface="Roboto Medium" pitchFamily="34" charset="-120"/>
              </a:rPr>
              <a:t>Low Variance</a:t>
            </a:r>
            <a:endParaRPr lang="en-US" sz="1350" dirty="0"/>
          </a:p>
        </p:txBody>
      </p:sp>
      <p:sp>
        <p:nvSpPr>
          <p:cNvPr id="6" name="Text 3"/>
          <p:cNvSpPr/>
          <p:nvPr/>
        </p:nvSpPr>
        <p:spPr>
          <a:xfrm>
            <a:off x="7357075" y="4439134"/>
            <a:ext cx="1479785" cy="221377"/>
          </a:xfrm>
          <a:prstGeom prst="rect">
            <a:avLst/>
          </a:prstGeom>
          <a:noFill/>
          <a:ln/>
        </p:spPr>
        <p:txBody>
          <a:bodyPr wrap="none" lIns="0" tIns="0" rIns="0" bIns="0" rtlCol="0" anchor="t"/>
          <a:lstStyle/>
          <a:p>
            <a:pPr marL="0" indent="0" algn="ctr">
              <a:lnSpc>
                <a:spcPts val="1650"/>
              </a:lnSpc>
              <a:buNone/>
            </a:pPr>
            <a:r>
              <a:rPr lang="en-US" sz="1350" dirty="0">
                <a:solidFill>
                  <a:srgbClr val="CFD0D8"/>
                </a:solidFill>
                <a:latin typeface="Roboto Medium" pitchFamily="34" charset="0"/>
                <a:ea typeface="Roboto Medium" pitchFamily="34" charset="-122"/>
                <a:cs typeface="Roboto Medium" pitchFamily="34" charset="-120"/>
              </a:rPr>
              <a:t>Low Bias</a:t>
            </a:r>
            <a:endParaRPr lang="en-US" sz="1350" dirty="0"/>
          </a:p>
        </p:txBody>
      </p:sp>
      <p:sp>
        <p:nvSpPr>
          <p:cNvPr id="7" name="Text 4"/>
          <p:cNvSpPr/>
          <p:nvPr/>
        </p:nvSpPr>
        <p:spPr>
          <a:xfrm>
            <a:off x="4052402" y="2795038"/>
            <a:ext cx="1771019" cy="221377"/>
          </a:xfrm>
          <a:prstGeom prst="rect">
            <a:avLst/>
          </a:prstGeom>
          <a:noFill/>
          <a:ln/>
        </p:spPr>
        <p:txBody>
          <a:bodyPr wrap="none" lIns="0" tIns="0" rIns="0" bIns="0" rtlCol="0" anchor="t"/>
          <a:lstStyle/>
          <a:p>
            <a:pPr marL="0" indent="0" algn="ctr">
              <a:lnSpc>
                <a:spcPts val="1650"/>
              </a:lnSpc>
              <a:buNone/>
            </a:pPr>
            <a:r>
              <a:rPr lang="en-US" sz="1350" dirty="0">
                <a:solidFill>
                  <a:srgbClr val="CFD0D8"/>
                </a:solidFill>
                <a:latin typeface="Roboto Medium" pitchFamily="34" charset="0"/>
                <a:ea typeface="Roboto Medium" pitchFamily="34" charset="-122"/>
                <a:cs typeface="Roboto Medium" pitchFamily="34" charset="-120"/>
              </a:rPr>
              <a:t>High Bias</a:t>
            </a:r>
            <a:endParaRPr lang="en-US" sz="1350" dirty="0"/>
          </a:p>
        </p:txBody>
      </p:sp>
      <p:sp>
        <p:nvSpPr>
          <p:cNvPr id="8" name="Text 5"/>
          <p:cNvSpPr/>
          <p:nvPr/>
        </p:nvSpPr>
        <p:spPr>
          <a:xfrm>
            <a:off x="3208954" y="5368919"/>
            <a:ext cx="1519141" cy="345349"/>
          </a:xfrm>
          <a:prstGeom prst="rect">
            <a:avLst/>
          </a:prstGeom>
          <a:noFill/>
          <a:ln/>
        </p:spPr>
        <p:txBody>
          <a:bodyPr wrap="square" lIns="0" tIns="0" rIns="0" bIns="0" rtlCol="0" anchor="t"/>
          <a:lstStyle/>
          <a:p>
            <a:pPr marL="0" indent="0" algn="ctr">
              <a:lnSpc>
                <a:spcPts val="1300"/>
              </a:lnSpc>
              <a:buNone/>
            </a:pPr>
            <a:r>
              <a:rPr lang="en-US" sz="1050" dirty="0">
                <a:solidFill>
                  <a:srgbClr val="CFD0D8"/>
                </a:solidFill>
                <a:latin typeface="Roboto" pitchFamily="34" charset="0"/>
                <a:ea typeface="Roboto" pitchFamily="34" charset="-122"/>
                <a:cs typeface="Roboto" pitchFamily="34" charset="-120"/>
              </a:rPr>
              <a:t>Overfitting - Zigzag follows noise</a:t>
            </a:r>
            <a:endParaRPr lang="en-US" sz="1050" dirty="0"/>
          </a:p>
        </p:txBody>
      </p:sp>
      <p:pic>
        <p:nvPicPr>
          <p:cNvPr id="9"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12085" y="4887546"/>
            <a:ext cx="220394" cy="220394"/>
          </a:xfrm>
          <a:prstGeom prst="rect">
            <a:avLst/>
          </a:prstGeom>
        </p:spPr>
      </p:pic>
      <p:sp>
        <p:nvSpPr>
          <p:cNvPr id="10" name="Text 6"/>
          <p:cNvSpPr/>
          <p:nvPr/>
        </p:nvSpPr>
        <p:spPr>
          <a:xfrm>
            <a:off x="5294821" y="5376790"/>
            <a:ext cx="1519141" cy="345349"/>
          </a:xfrm>
          <a:prstGeom prst="rect">
            <a:avLst/>
          </a:prstGeom>
          <a:noFill/>
          <a:ln/>
        </p:spPr>
        <p:txBody>
          <a:bodyPr wrap="square" lIns="0" tIns="0" rIns="0" bIns="0" rtlCol="0" anchor="t"/>
          <a:lstStyle/>
          <a:p>
            <a:pPr marL="0" indent="0" algn="ctr">
              <a:lnSpc>
                <a:spcPts val="1300"/>
              </a:lnSpc>
              <a:buNone/>
            </a:pPr>
            <a:r>
              <a:rPr lang="en-US" sz="1050" dirty="0">
                <a:solidFill>
                  <a:srgbClr val="CFD0D8"/>
                </a:solidFill>
                <a:latin typeface="Roboto" pitchFamily="34" charset="0"/>
                <a:ea typeface="Roboto" pitchFamily="34" charset="-122"/>
                <a:cs typeface="Roboto" pitchFamily="34" charset="-120"/>
              </a:rPr>
              <a:t>Validation Failure - Poor generalization</a:t>
            </a:r>
            <a:endParaRPr lang="en-US" sz="1050" dirty="0"/>
          </a:p>
        </p:txBody>
      </p:sp>
      <p:pic>
        <p:nvPicPr>
          <p:cNvPr id="11"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44195" y="4892220"/>
            <a:ext cx="220394" cy="220393"/>
          </a:xfrm>
          <a:prstGeom prst="rect">
            <a:avLst/>
          </a:prstGeom>
        </p:spPr>
      </p:pic>
      <p:sp>
        <p:nvSpPr>
          <p:cNvPr id="12" name="Text 7"/>
          <p:cNvSpPr/>
          <p:nvPr/>
        </p:nvSpPr>
        <p:spPr>
          <a:xfrm>
            <a:off x="5294821" y="3920619"/>
            <a:ext cx="1519141" cy="345349"/>
          </a:xfrm>
          <a:prstGeom prst="rect">
            <a:avLst/>
          </a:prstGeom>
          <a:noFill/>
          <a:ln/>
        </p:spPr>
        <p:txBody>
          <a:bodyPr wrap="square" lIns="0" tIns="0" rIns="0" bIns="0" rtlCol="0" anchor="t"/>
          <a:lstStyle/>
          <a:p>
            <a:pPr marL="0" indent="0" algn="ctr">
              <a:lnSpc>
                <a:spcPts val="1300"/>
              </a:lnSpc>
              <a:buNone/>
            </a:pPr>
            <a:r>
              <a:rPr lang="en-US" sz="1050" dirty="0">
                <a:solidFill>
                  <a:srgbClr val="CFD0D8"/>
                </a:solidFill>
                <a:latin typeface="Roboto" pitchFamily="34" charset="0"/>
                <a:ea typeface="Roboto" pitchFamily="34" charset="-122"/>
                <a:cs typeface="Roboto" pitchFamily="34" charset="-120"/>
              </a:rPr>
              <a:t>Good Fit - Smooth curve captures pattern</a:t>
            </a:r>
            <a:endParaRPr lang="en-US" sz="1050" dirty="0"/>
          </a:p>
        </p:txBody>
      </p:sp>
      <p:pic>
        <p:nvPicPr>
          <p:cNvPr id="13"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44195" y="3436048"/>
            <a:ext cx="220394" cy="220394"/>
          </a:xfrm>
          <a:prstGeom prst="rect">
            <a:avLst/>
          </a:prstGeom>
        </p:spPr>
      </p:pic>
      <p:sp>
        <p:nvSpPr>
          <p:cNvPr id="14" name="Text 8"/>
          <p:cNvSpPr/>
          <p:nvPr/>
        </p:nvSpPr>
        <p:spPr>
          <a:xfrm>
            <a:off x="3161727" y="3920619"/>
            <a:ext cx="1519141" cy="345349"/>
          </a:xfrm>
          <a:prstGeom prst="rect">
            <a:avLst/>
          </a:prstGeom>
          <a:noFill/>
          <a:ln/>
        </p:spPr>
        <p:txBody>
          <a:bodyPr wrap="square" lIns="0" tIns="0" rIns="0" bIns="0" rtlCol="0" anchor="t"/>
          <a:lstStyle/>
          <a:p>
            <a:pPr marL="0" indent="0" algn="ctr">
              <a:lnSpc>
                <a:spcPts val="1300"/>
              </a:lnSpc>
              <a:buNone/>
            </a:pPr>
            <a:r>
              <a:rPr lang="en-US" sz="1050" dirty="0">
                <a:solidFill>
                  <a:srgbClr val="CFD0D8"/>
                </a:solidFill>
                <a:latin typeface="Roboto" pitchFamily="34" charset="0"/>
                <a:ea typeface="Roboto" pitchFamily="34" charset="-122"/>
                <a:cs typeface="Roboto" pitchFamily="34" charset="-120"/>
              </a:rPr>
              <a:t>Underfitting - Straight line misses curve</a:t>
            </a:r>
            <a:endParaRPr lang="en-US" sz="1050" dirty="0"/>
          </a:p>
        </p:txBody>
      </p:sp>
      <p:pic>
        <p:nvPicPr>
          <p:cNvPr id="15"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11101" y="3436048"/>
            <a:ext cx="220394" cy="220394"/>
          </a:xfrm>
          <a:prstGeom prst="rect">
            <a:avLst/>
          </a:prstGeom>
        </p:spPr>
      </p:pic>
      <p:sp>
        <p:nvSpPr>
          <p:cNvPr id="16" name="Text 9"/>
          <p:cNvSpPr/>
          <p:nvPr/>
        </p:nvSpPr>
        <p:spPr>
          <a:xfrm>
            <a:off x="9620964" y="2055614"/>
            <a:ext cx="3497104" cy="403979"/>
          </a:xfrm>
          <a:prstGeom prst="rect">
            <a:avLst/>
          </a:prstGeom>
          <a:noFill/>
          <a:ln/>
        </p:spPr>
        <p:txBody>
          <a:bodyPr wrap="none" lIns="0" tIns="0" rIns="0" bIns="0" rtlCol="0" anchor="t"/>
          <a:lstStyle/>
          <a:p>
            <a:pPr marL="0" indent="0" algn="l">
              <a:lnSpc>
                <a:spcPts val="3150"/>
              </a:lnSpc>
              <a:buNone/>
            </a:pPr>
            <a:r>
              <a:rPr lang="en-US" sz="2500" dirty="0">
                <a:solidFill>
                  <a:srgbClr val="FFFFFF"/>
                </a:solidFill>
                <a:latin typeface="Roboto Medium" pitchFamily="34" charset="0"/>
                <a:ea typeface="Roboto Medium" pitchFamily="34" charset="-122"/>
                <a:cs typeface="Roboto Medium" pitchFamily="34" charset="-120"/>
              </a:rPr>
              <a:t>Underfitting: Too Simple</a:t>
            </a:r>
            <a:endParaRPr lang="en-US" sz="2500" dirty="0"/>
          </a:p>
        </p:txBody>
      </p:sp>
      <p:sp>
        <p:nvSpPr>
          <p:cNvPr id="17" name="Text 10"/>
          <p:cNvSpPr/>
          <p:nvPr/>
        </p:nvSpPr>
        <p:spPr>
          <a:xfrm>
            <a:off x="9620964" y="2664262"/>
            <a:ext cx="4223147" cy="2016681"/>
          </a:xfrm>
          <a:prstGeom prst="rect">
            <a:avLst/>
          </a:prstGeom>
          <a:noFill/>
          <a:ln/>
        </p:spPr>
        <p:txBody>
          <a:bodyPr wrap="square" lIns="0" tIns="0" rIns="0" bIns="0" rtlCol="0" anchor="t"/>
          <a:lstStyle/>
          <a:p>
            <a:pPr marL="0" indent="0" algn="l">
              <a:lnSpc>
                <a:spcPts val="2600"/>
              </a:lnSpc>
              <a:buNone/>
            </a:pPr>
            <a:r>
              <a:rPr lang="en-US" dirty="0">
                <a:solidFill>
                  <a:srgbClr val="CFD0D8"/>
                </a:solidFill>
                <a:latin typeface="Roboto" pitchFamily="34" charset="0"/>
                <a:ea typeface="Roboto" pitchFamily="34" charset="-122"/>
                <a:cs typeface="Roboto" pitchFamily="34" charset="-120"/>
              </a:rPr>
              <a:t>When a model is too simple, it fails to capture the underlying patterns in your data. Like trying to fit a straight line through clearly curved data, an underfit model misses critical relationships and performs poorly on both training and test data.</a:t>
            </a:r>
            <a:endParaRPr lang="en-US" dirty="0"/>
          </a:p>
        </p:txBody>
      </p:sp>
      <p:sp>
        <p:nvSpPr>
          <p:cNvPr id="18" name="Text 11"/>
          <p:cNvSpPr/>
          <p:nvPr/>
        </p:nvSpPr>
        <p:spPr>
          <a:xfrm>
            <a:off x="9620964" y="4885611"/>
            <a:ext cx="3583424" cy="403979"/>
          </a:xfrm>
          <a:prstGeom prst="rect">
            <a:avLst/>
          </a:prstGeom>
          <a:noFill/>
          <a:ln/>
        </p:spPr>
        <p:txBody>
          <a:bodyPr wrap="none" lIns="0" tIns="0" rIns="0" bIns="0" rtlCol="0" anchor="t"/>
          <a:lstStyle/>
          <a:p>
            <a:pPr marL="0" indent="0" algn="l">
              <a:lnSpc>
                <a:spcPts val="3150"/>
              </a:lnSpc>
              <a:buNone/>
            </a:pPr>
            <a:r>
              <a:rPr lang="en-US" sz="2500" dirty="0">
                <a:solidFill>
                  <a:srgbClr val="FFFFFF"/>
                </a:solidFill>
                <a:latin typeface="Roboto Medium" pitchFamily="34" charset="0"/>
                <a:ea typeface="Roboto Medium" pitchFamily="34" charset="-122"/>
                <a:cs typeface="Roboto Medium" pitchFamily="34" charset="-120"/>
              </a:rPr>
              <a:t>Overfitting: Too Complex</a:t>
            </a:r>
            <a:endParaRPr lang="en-US" sz="2500" dirty="0"/>
          </a:p>
        </p:txBody>
      </p:sp>
      <p:sp>
        <p:nvSpPr>
          <p:cNvPr id="19" name="Text 12"/>
          <p:cNvSpPr/>
          <p:nvPr/>
        </p:nvSpPr>
        <p:spPr>
          <a:xfrm>
            <a:off x="9769643" y="5494258"/>
            <a:ext cx="4387290" cy="1680567"/>
          </a:xfrm>
          <a:prstGeom prst="rect">
            <a:avLst/>
          </a:prstGeom>
          <a:noFill/>
          <a:ln/>
        </p:spPr>
        <p:txBody>
          <a:bodyPr wrap="square" lIns="0" tIns="0" rIns="0" bIns="0" rtlCol="0" anchor="t"/>
          <a:lstStyle/>
          <a:p>
            <a:pPr marL="0" indent="0" algn="l">
              <a:lnSpc>
                <a:spcPts val="2600"/>
              </a:lnSpc>
              <a:buNone/>
            </a:pPr>
            <a:r>
              <a:rPr lang="en-US" dirty="0">
                <a:solidFill>
                  <a:srgbClr val="CFD0D8"/>
                </a:solidFill>
                <a:latin typeface="Roboto" pitchFamily="34" charset="0"/>
                <a:ea typeface="Roboto" pitchFamily="34" charset="-122"/>
                <a:cs typeface="Roboto" pitchFamily="34" charset="-120"/>
              </a:rPr>
              <a:t>An overfit model memorizes training data, including noise and outliers, rather than learning generalizable patterns. It achieves perfect training accuracy but fails when encountering new data</a:t>
            </a:r>
            <a:r>
              <a:rPr lang="en-US" sz="1650" dirty="0">
                <a:solidFill>
                  <a:srgbClr val="CFD0D8"/>
                </a:solidFill>
                <a:latin typeface="Roboto" pitchFamily="34" charset="0"/>
                <a:ea typeface="Roboto" pitchFamily="34" charset="-122"/>
                <a:cs typeface="Roboto" pitchFamily="34" charset="-120"/>
              </a:rPr>
              <a:t>.</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75303"/>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Why Overfitting Hurts Real-World Performance</a:t>
            </a:r>
            <a:endParaRPr lang="en-US" sz="4450" dirty="0"/>
          </a:p>
        </p:txBody>
      </p:sp>
      <p:sp>
        <p:nvSpPr>
          <p:cNvPr id="4" name="Text 1"/>
          <p:cNvSpPr/>
          <p:nvPr/>
        </p:nvSpPr>
        <p:spPr>
          <a:xfrm>
            <a:off x="6280190" y="3233023"/>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Overfitting creates a dangerous illusion of success. Your model appears to work perfectly during development, achieving near-perfect accuracy on training data. But this performance masks a critical flaw: the model has simply memorized specific examples rather than learning the underlying logic.</a:t>
            </a:r>
            <a:endParaRPr lang="en-US" sz="1750" dirty="0"/>
          </a:p>
        </p:txBody>
      </p:sp>
      <p:sp>
        <p:nvSpPr>
          <p:cNvPr id="5" name="Text 2"/>
          <p:cNvSpPr/>
          <p:nvPr/>
        </p:nvSpPr>
        <p:spPr>
          <a:xfrm>
            <a:off x="6280190" y="5302687"/>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When deployed in production, an overfit model encounters data it's never seen before. Without true understanding of the patterns, it makes unreliable predictions that can have serious consequences for your business and users.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33343"/>
            <a:ext cx="8169116"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Real-World Impact of Overfitting</a:t>
            </a:r>
            <a:endParaRPr lang="en-US" sz="4450" dirty="0"/>
          </a:p>
        </p:txBody>
      </p:sp>
      <p:pic>
        <p:nvPicPr>
          <p:cNvPr id="3" name="Image 0" descr="preencoded.png"/>
          <p:cNvPicPr>
            <a:picLocks noChangeAspect="1"/>
          </p:cNvPicPr>
          <p:nvPr/>
        </p:nvPicPr>
        <p:blipFill>
          <a:blip r:embed="rId3"/>
          <a:stretch>
            <a:fillRect/>
          </a:stretch>
        </p:blipFill>
        <p:spPr>
          <a:xfrm>
            <a:off x="793790" y="2195751"/>
            <a:ext cx="2411968" cy="2411968"/>
          </a:xfrm>
          <a:prstGeom prst="rect">
            <a:avLst/>
          </a:prstGeom>
        </p:spPr>
      </p:pic>
      <p:sp>
        <p:nvSpPr>
          <p:cNvPr id="4" name="Text 1"/>
          <p:cNvSpPr/>
          <p:nvPr/>
        </p:nvSpPr>
        <p:spPr>
          <a:xfrm>
            <a:off x="793790" y="489120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Financial Services</a:t>
            </a:r>
            <a:endParaRPr lang="en-US" sz="2200" dirty="0"/>
          </a:p>
        </p:txBody>
      </p:sp>
      <p:sp>
        <p:nvSpPr>
          <p:cNvPr id="5" name="Text 2"/>
          <p:cNvSpPr/>
          <p:nvPr/>
        </p:nvSpPr>
        <p:spPr>
          <a:xfrm>
            <a:off x="793790" y="5381625"/>
            <a:ext cx="4158615" cy="1814513"/>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Loan approval systems that overfit historical data may reject creditworthy applicants whose profiles don't match past patterns, missing qualified customers and potential revenue.</a:t>
            </a:r>
            <a:endParaRPr lang="en-US" sz="1750" dirty="0"/>
          </a:p>
        </p:txBody>
      </p:sp>
      <p:pic>
        <p:nvPicPr>
          <p:cNvPr id="6" name="Image 1" descr="preencoded.png"/>
          <p:cNvPicPr>
            <a:picLocks noChangeAspect="1"/>
          </p:cNvPicPr>
          <p:nvPr/>
        </p:nvPicPr>
        <p:blipFill>
          <a:blip r:embed="rId4"/>
          <a:stretch>
            <a:fillRect/>
          </a:stretch>
        </p:blipFill>
        <p:spPr>
          <a:xfrm>
            <a:off x="5235893" y="2195751"/>
            <a:ext cx="2411968" cy="2411968"/>
          </a:xfrm>
          <a:prstGeom prst="rect">
            <a:avLst/>
          </a:prstGeom>
        </p:spPr>
      </p:pic>
      <p:sp>
        <p:nvSpPr>
          <p:cNvPr id="7" name="Text 3"/>
          <p:cNvSpPr/>
          <p:nvPr/>
        </p:nvSpPr>
        <p:spPr>
          <a:xfrm>
            <a:off x="5235893" y="489120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Healthcare Diagnosis</a:t>
            </a:r>
            <a:endParaRPr lang="en-US" sz="2200" dirty="0"/>
          </a:p>
        </p:txBody>
      </p:sp>
      <p:sp>
        <p:nvSpPr>
          <p:cNvPr id="8" name="Text 4"/>
          <p:cNvSpPr/>
          <p:nvPr/>
        </p:nvSpPr>
        <p:spPr>
          <a:xfrm>
            <a:off x="5235893" y="5381625"/>
            <a:ext cx="4158615" cy="1814513"/>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Overfit medical models can provide incorrect diagnoses when patient presentations vary slightly from training examples, potentially putting patient safety at risk.</a:t>
            </a:r>
            <a:endParaRPr lang="en-US" sz="1750" dirty="0"/>
          </a:p>
        </p:txBody>
      </p:sp>
      <p:pic>
        <p:nvPicPr>
          <p:cNvPr id="9" name="Image 2" descr="preencoded.png"/>
          <p:cNvPicPr>
            <a:picLocks noChangeAspect="1"/>
          </p:cNvPicPr>
          <p:nvPr/>
        </p:nvPicPr>
        <p:blipFill>
          <a:blip r:embed="rId5"/>
          <a:stretch>
            <a:fillRect/>
          </a:stretch>
        </p:blipFill>
        <p:spPr>
          <a:xfrm>
            <a:off x="9677995" y="2195751"/>
            <a:ext cx="2411968" cy="2411968"/>
          </a:xfrm>
          <a:prstGeom prst="rect">
            <a:avLst/>
          </a:prstGeom>
        </p:spPr>
      </p:pic>
      <p:sp>
        <p:nvSpPr>
          <p:cNvPr id="10" name="Text 5"/>
          <p:cNvSpPr/>
          <p:nvPr/>
        </p:nvSpPr>
        <p:spPr>
          <a:xfrm>
            <a:off x="9677995" y="489120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Business Forecasting</a:t>
            </a:r>
            <a:endParaRPr lang="en-US" sz="2200" dirty="0"/>
          </a:p>
        </p:txBody>
      </p:sp>
      <p:sp>
        <p:nvSpPr>
          <p:cNvPr id="11" name="Text 6"/>
          <p:cNvSpPr/>
          <p:nvPr/>
        </p:nvSpPr>
        <p:spPr>
          <a:xfrm>
            <a:off x="9677995" y="5381625"/>
            <a:ext cx="4158615" cy="1814513"/>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Sales and demand forecasts that memorize historical conditions fail spectacularly when entering new markets or facing changed economic conditions.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646390"/>
            <a:ext cx="8132564"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Strategies to </a:t>
            </a:r>
            <a:r>
              <a:rPr lang="en-US" sz="4450" u="sng" dirty="0">
                <a:solidFill>
                  <a:srgbClr val="FFFFFF"/>
                </a:solidFill>
                <a:latin typeface="Roboto Medium" pitchFamily="34" charset="0"/>
                <a:ea typeface="Roboto Medium" pitchFamily="34" charset="-122"/>
                <a:cs typeface="Roboto Medium" pitchFamily="34" charset="-120"/>
              </a:rPr>
              <a:t>Prevent</a:t>
            </a:r>
            <a:r>
              <a:rPr lang="en-US" sz="4450" dirty="0">
                <a:solidFill>
                  <a:srgbClr val="FFFFFF"/>
                </a:solidFill>
                <a:latin typeface="Roboto Medium" pitchFamily="34" charset="0"/>
                <a:ea typeface="Roboto Medium" pitchFamily="34" charset="-122"/>
                <a:cs typeface="Roboto Medium" pitchFamily="34" charset="-120"/>
              </a:rPr>
              <a:t> Overfitting/Underfitting</a:t>
            </a:r>
            <a:endParaRPr lang="en-US" sz="4450" dirty="0"/>
          </a:p>
        </p:txBody>
      </p:sp>
      <p:sp>
        <p:nvSpPr>
          <p:cNvPr id="3" name="Shape 1"/>
          <p:cNvSpPr/>
          <p:nvPr/>
        </p:nvSpPr>
        <p:spPr>
          <a:xfrm>
            <a:off x="793790" y="1808798"/>
            <a:ext cx="3090505" cy="3499604"/>
          </a:xfrm>
          <a:prstGeom prst="roundRect">
            <a:avLst>
              <a:gd name="adj" fmla="val 3083"/>
            </a:avLst>
          </a:prstGeom>
          <a:solidFill>
            <a:srgbClr val="182567"/>
          </a:solidFill>
          <a:ln w="7620">
            <a:solidFill>
              <a:srgbClr val="313E80"/>
            </a:solidFill>
            <a:prstDash val="solid"/>
          </a:ln>
        </p:spPr>
        <p:txBody>
          <a:bodyPr/>
          <a:lstStyle/>
          <a:p>
            <a:endParaRPr lang="en-US"/>
          </a:p>
        </p:txBody>
      </p:sp>
      <p:sp>
        <p:nvSpPr>
          <p:cNvPr id="4" name="Text 2"/>
          <p:cNvSpPr/>
          <p:nvPr/>
        </p:nvSpPr>
        <p:spPr>
          <a:xfrm>
            <a:off x="1028224" y="2043232"/>
            <a:ext cx="2621637" cy="354330"/>
          </a:xfrm>
          <a:prstGeom prst="rect">
            <a:avLst/>
          </a:prstGeom>
          <a:noFill/>
          <a:ln/>
        </p:spPr>
        <p:txBody>
          <a:bodyPr wrap="none" lIns="0" tIns="0" rIns="0" bIns="0" rtlCol="0" anchor="t"/>
          <a:lstStyle/>
          <a:p>
            <a:pPr marL="0" indent="0" algn="ctr">
              <a:lnSpc>
                <a:spcPts val="2750"/>
              </a:lnSpc>
              <a:buNone/>
            </a:pPr>
            <a:r>
              <a:rPr lang="en-US" sz="2200" b="1" dirty="0">
                <a:solidFill>
                  <a:schemeClr val="accent4">
                    <a:lumMod val="40000"/>
                    <a:lumOff val="60000"/>
                  </a:schemeClr>
                </a:solidFill>
                <a:latin typeface="Roboto Medium" pitchFamily="34" charset="0"/>
                <a:ea typeface="Roboto Medium" pitchFamily="34" charset="-122"/>
                <a:cs typeface="Roboto Medium" pitchFamily="34" charset="-120"/>
              </a:rPr>
              <a:t>Cross-Validation</a:t>
            </a:r>
            <a:endParaRPr lang="en-US" sz="2200" b="1" dirty="0">
              <a:solidFill>
                <a:schemeClr val="accent4">
                  <a:lumMod val="40000"/>
                  <a:lumOff val="60000"/>
                </a:schemeClr>
              </a:solidFill>
            </a:endParaRPr>
          </a:p>
        </p:txBody>
      </p:sp>
      <p:sp>
        <p:nvSpPr>
          <p:cNvPr id="5" name="Text 3"/>
          <p:cNvSpPr/>
          <p:nvPr/>
        </p:nvSpPr>
        <p:spPr>
          <a:xfrm>
            <a:off x="1028164" y="2482653"/>
            <a:ext cx="2621637" cy="2540318"/>
          </a:xfrm>
          <a:prstGeom prst="rect">
            <a:avLst/>
          </a:prstGeom>
          <a:noFill/>
          <a:ln/>
        </p:spPr>
        <p:txBody>
          <a:bodyPr wrap="square" lIns="0" tIns="0" rIns="0" bIns="0" rtlCol="0" anchor="t"/>
          <a:lstStyle/>
          <a:p>
            <a:pPr>
              <a:lnSpc>
                <a:spcPts val="2850"/>
              </a:lnSpc>
            </a:pPr>
            <a:r>
              <a:rPr lang="en-US" sz="2000" dirty="0">
                <a:solidFill>
                  <a:schemeClr val="bg1"/>
                </a:solidFill>
              </a:rPr>
              <a:t>Tests a model on </a:t>
            </a:r>
            <a:r>
              <a:rPr lang="en-US" sz="2000" b="1" dirty="0">
                <a:solidFill>
                  <a:schemeClr val="bg1"/>
                </a:solidFill>
              </a:rPr>
              <a:t>smaller chunks</a:t>
            </a:r>
            <a:r>
              <a:rPr lang="en-US" sz="2000" dirty="0">
                <a:solidFill>
                  <a:schemeClr val="bg1"/>
                </a:solidFill>
              </a:rPr>
              <a:t> of data to ensure it performs well on unseen data.</a:t>
            </a:r>
          </a:p>
        </p:txBody>
      </p:sp>
      <p:sp>
        <p:nvSpPr>
          <p:cNvPr id="6" name="Shape 4"/>
          <p:cNvSpPr/>
          <p:nvPr/>
        </p:nvSpPr>
        <p:spPr>
          <a:xfrm>
            <a:off x="4111109" y="1808798"/>
            <a:ext cx="3090624" cy="3499604"/>
          </a:xfrm>
          <a:prstGeom prst="roundRect">
            <a:avLst>
              <a:gd name="adj" fmla="val 3082"/>
            </a:avLst>
          </a:prstGeom>
          <a:solidFill>
            <a:srgbClr val="182567"/>
          </a:solidFill>
          <a:ln w="7620">
            <a:solidFill>
              <a:srgbClr val="313E80"/>
            </a:solidFill>
            <a:prstDash val="solid"/>
          </a:ln>
        </p:spPr>
        <p:txBody>
          <a:bodyPr/>
          <a:lstStyle/>
          <a:p>
            <a:endParaRPr lang="en-US"/>
          </a:p>
        </p:txBody>
      </p:sp>
      <p:sp>
        <p:nvSpPr>
          <p:cNvPr id="7" name="Text 5"/>
          <p:cNvSpPr/>
          <p:nvPr/>
        </p:nvSpPr>
        <p:spPr>
          <a:xfrm>
            <a:off x="4345543" y="2043232"/>
            <a:ext cx="2621756" cy="354330"/>
          </a:xfrm>
          <a:prstGeom prst="rect">
            <a:avLst/>
          </a:prstGeom>
          <a:noFill/>
          <a:ln/>
        </p:spPr>
        <p:txBody>
          <a:bodyPr wrap="none" lIns="0" tIns="0" rIns="0" bIns="0" rtlCol="0" anchor="t"/>
          <a:lstStyle/>
          <a:p>
            <a:pPr marL="0" indent="0" algn="ctr">
              <a:lnSpc>
                <a:spcPts val="2750"/>
              </a:lnSpc>
              <a:buNone/>
            </a:pPr>
            <a:r>
              <a:rPr lang="en-US" sz="2200" b="1" dirty="0">
                <a:solidFill>
                  <a:schemeClr val="accent4">
                    <a:lumMod val="40000"/>
                    <a:lumOff val="60000"/>
                  </a:schemeClr>
                </a:solidFill>
                <a:latin typeface="Roboto Medium" pitchFamily="34" charset="0"/>
                <a:ea typeface="Roboto Medium" pitchFamily="34" charset="-122"/>
                <a:cs typeface="Roboto Medium" pitchFamily="34" charset="-120"/>
              </a:rPr>
              <a:t>Regularization</a:t>
            </a:r>
            <a:endParaRPr lang="en-US" sz="2200" b="1" dirty="0">
              <a:solidFill>
                <a:schemeClr val="accent4">
                  <a:lumMod val="40000"/>
                  <a:lumOff val="60000"/>
                </a:schemeClr>
              </a:solidFill>
            </a:endParaRPr>
          </a:p>
        </p:txBody>
      </p:sp>
      <p:sp>
        <p:nvSpPr>
          <p:cNvPr id="8" name="Text 6"/>
          <p:cNvSpPr/>
          <p:nvPr/>
        </p:nvSpPr>
        <p:spPr>
          <a:xfrm>
            <a:off x="4269215" y="2465265"/>
            <a:ext cx="2774411" cy="2177415"/>
          </a:xfrm>
          <a:prstGeom prst="rect">
            <a:avLst/>
          </a:prstGeom>
          <a:noFill/>
          <a:ln/>
        </p:spPr>
        <p:txBody>
          <a:bodyPr wrap="square" lIns="0" tIns="0" rIns="0" bIns="0" rtlCol="0" anchor="t"/>
          <a:lstStyle/>
          <a:p>
            <a:pPr>
              <a:lnSpc>
                <a:spcPts val="2850"/>
              </a:lnSpc>
            </a:pPr>
            <a:r>
              <a:rPr lang="en-US" sz="2000" dirty="0">
                <a:solidFill>
                  <a:schemeClr val="bg1"/>
                </a:solidFill>
              </a:rPr>
              <a:t>Used to stop an AI model from becoming </a:t>
            </a:r>
            <a:r>
              <a:rPr lang="en-US" sz="2000" b="1" dirty="0">
                <a:solidFill>
                  <a:schemeClr val="bg1"/>
                </a:solidFill>
              </a:rPr>
              <a:t>too complex and overfitting</a:t>
            </a:r>
            <a:r>
              <a:rPr lang="en-US" sz="2000" dirty="0">
                <a:solidFill>
                  <a:schemeClr val="bg1"/>
                </a:solidFill>
              </a:rPr>
              <a:t> the data.</a:t>
            </a:r>
          </a:p>
        </p:txBody>
      </p:sp>
      <p:sp>
        <p:nvSpPr>
          <p:cNvPr id="9" name="Shape 7"/>
          <p:cNvSpPr/>
          <p:nvPr/>
        </p:nvSpPr>
        <p:spPr>
          <a:xfrm>
            <a:off x="7449502" y="1872555"/>
            <a:ext cx="3090624" cy="3499604"/>
          </a:xfrm>
          <a:prstGeom prst="roundRect">
            <a:avLst>
              <a:gd name="adj" fmla="val 3082"/>
            </a:avLst>
          </a:prstGeom>
          <a:solidFill>
            <a:srgbClr val="182567"/>
          </a:solidFill>
          <a:ln w="7620">
            <a:solidFill>
              <a:srgbClr val="313E80"/>
            </a:solidFill>
            <a:prstDash val="solid"/>
          </a:ln>
        </p:spPr>
        <p:txBody>
          <a:bodyPr/>
          <a:lstStyle/>
          <a:p>
            <a:endParaRPr lang="en-US"/>
          </a:p>
        </p:txBody>
      </p:sp>
      <p:sp>
        <p:nvSpPr>
          <p:cNvPr id="10" name="Text 8"/>
          <p:cNvSpPr/>
          <p:nvPr/>
        </p:nvSpPr>
        <p:spPr>
          <a:xfrm>
            <a:off x="7662982" y="2043232"/>
            <a:ext cx="2621756" cy="354330"/>
          </a:xfrm>
          <a:prstGeom prst="rect">
            <a:avLst/>
          </a:prstGeom>
          <a:noFill/>
          <a:ln/>
        </p:spPr>
        <p:txBody>
          <a:bodyPr wrap="none" lIns="0" tIns="0" rIns="0" bIns="0" rtlCol="0" anchor="t"/>
          <a:lstStyle/>
          <a:p>
            <a:pPr marL="0" indent="0" algn="ctr">
              <a:lnSpc>
                <a:spcPts val="2750"/>
              </a:lnSpc>
              <a:buNone/>
            </a:pPr>
            <a:r>
              <a:rPr lang="en-US" sz="2200" b="1" dirty="0">
                <a:solidFill>
                  <a:schemeClr val="accent4">
                    <a:lumMod val="40000"/>
                    <a:lumOff val="60000"/>
                  </a:schemeClr>
                </a:solidFill>
                <a:latin typeface="Roboto Medium" pitchFamily="34" charset="0"/>
                <a:ea typeface="Roboto Medium" pitchFamily="34" charset="-122"/>
                <a:cs typeface="Roboto Medium" pitchFamily="34" charset="-120"/>
              </a:rPr>
              <a:t>Early Stopping</a:t>
            </a:r>
            <a:endParaRPr lang="en-US" sz="2200" b="1" dirty="0">
              <a:solidFill>
                <a:schemeClr val="accent4">
                  <a:lumMod val="40000"/>
                  <a:lumOff val="60000"/>
                </a:schemeClr>
              </a:solidFill>
            </a:endParaRPr>
          </a:p>
        </p:txBody>
      </p:sp>
      <p:sp>
        <p:nvSpPr>
          <p:cNvPr id="11" name="Text 9"/>
          <p:cNvSpPr/>
          <p:nvPr/>
        </p:nvSpPr>
        <p:spPr>
          <a:xfrm>
            <a:off x="7651197" y="2463603"/>
            <a:ext cx="2936438" cy="2177415"/>
          </a:xfrm>
          <a:prstGeom prst="rect">
            <a:avLst/>
          </a:prstGeom>
          <a:noFill/>
          <a:ln/>
        </p:spPr>
        <p:txBody>
          <a:bodyPr wrap="square" lIns="0" tIns="0" rIns="0" bIns="0" rtlCol="0" anchor="t"/>
          <a:lstStyle/>
          <a:p>
            <a:pPr>
              <a:lnSpc>
                <a:spcPts val="2850"/>
              </a:lnSpc>
            </a:pPr>
            <a:r>
              <a:rPr lang="en-US" sz="2000" b="1" dirty="0">
                <a:solidFill>
                  <a:schemeClr val="bg1"/>
                </a:solidFill>
              </a:rPr>
              <a:t>Prevents overfitting by stopping training </a:t>
            </a:r>
            <a:r>
              <a:rPr lang="en-US" sz="2000" dirty="0">
                <a:solidFill>
                  <a:schemeClr val="bg1"/>
                </a:solidFill>
              </a:rPr>
              <a:t>before it becomes too much of a  memorization.</a:t>
            </a:r>
          </a:p>
        </p:txBody>
      </p:sp>
      <p:sp>
        <p:nvSpPr>
          <p:cNvPr id="12" name="Shape 10"/>
          <p:cNvSpPr/>
          <p:nvPr/>
        </p:nvSpPr>
        <p:spPr>
          <a:xfrm>
            <a:off x="10745986" y="1808798"/>
            <a:ext cx="3090624" cy="3499604"/>
          </a:xfrm>
          <a:prstGeom prst="roundRect">
            <a:avLst>
              <a:gd name="adj" fmla="val 3082"/>
            </a:avLst>
          </a:prstGeom>
          <a:solidFill>
            <a:srgbClr val="182567"/>
          </a:solidFill>
          <a:ln w="7620">
            <a:solidFill>
              <a:srgbClr val="313E80"/>
            </a:solidFill>
            <a:prstDash val="solid"/>
          </a:ln>
        </p:spPr>
        <p:txBody>
          <a:bodyPr/>
          <a:lstStyle/>
          <a:p>
            <a:endParaRPr lang="en-US"/>
          </a:p>
        </p:txBody>
      </p:sp>
      <p:sp>
        <p:nvSpPr>
          <p:cNvPr id="13" name="Text 11"/>
          <p:cNvSpPr/>
          <p:nvPr/>
        </p:nvSpPr>
        <p:spPr>
          <a:xfrm>
            <a:off x="10980420" y="2043232"/>
            <a:ext cx="2621756" cy="354330"/>
          </a:xfrm>
          <a:prstGeom prst="rect">
            <a:avLst/>
          </a:prstGeom>
          <a:noFill/>
          <a:ln/>
        </p:spPr>
        <p:txBody>
          <a:bodyPr wrap="none" lIns="0" tIns="0" rIns="0" bIns="0" rtlCol="0" anchor="t"/>
          <a:lstStyle/>
          <a:p>
            <a:pPr marL="0" indent="0" algn="ctr">
              <a:lnSpc>
                <a:spcPts val="2750"/>
              </a:lnSpc>
              <a:buNone/>
            </a:pPr>
            <a:r>
              <a:rPr lang="en-US" sz="2200" b="1" dirty="0">
                <a:solidFill>
                  <a:schemeClr val="accent4">
                    <a:lumMod val="40000"/>
                    <a:lumOff val="60000"/>
                  </a:schemeClr>
                </a:solidFill>
                <a:latin typeface="Roboto Medium" pitchFamily="34" charset="0"/>
                <a:ea typeface="Roboto Medium" pitchFamily="34" charset="-122"/>
                <a:cs typeface="Roboto Medium" pitchFamily="34" charset="-120"/>
              </a:rPr>
              <a:t>More Training Data</a:t>
            </a:r>
            <a:endParaRPr lang="en-US" sz="2200" b="1" dirty="0">
              <a:solidFill>
                <a:schemeClr val="accent4">
                  <a:lumMod val="40000"/>
                  <a:lumOff val="60000"/>
                </a:schemeClr>
              </a:solidFill>
            </a:endParaRPr>
          </a:p>
        </p:txBody>
      </p:sp>
      <p:sp>
        <p:nvSpPr>
          <p:cNvPr id="14" name="Text 12"/>
          <p:cNvSpPr/>
          <p:nvPr/>
        </p:nvSpPr>
        <p:spPr>
          <a:xfrm>
            <a:off x="11005123" y="2457646"/>
            <a:ext cx="2733563" cy="2177415"/>
          </a:xfrm>
          <a:prstGeom prst="rect">
            <a:avLst/>
          </a:prstGeom>
          <a:noFill/>
          <a:ln/>
        </p:spPr>
        <p:txBody>
          <a:bodyPr wrap="square" lIns="0" tIns="0" rIns="0" bIns="0" rtlCol="0" anchor="t"/>
          <a:lstStyle/>
          <a:p>
            <a:pPr marL="0" indent="0" algn="l">
              <a:lnSpc>
                <a:spcPts val="2850"/>
              </a:lnSpc>
              <a:buNone/>
            </a:pPr>
            <a:r>
              <a:rPr lang="en-US" sz="2000" dirty="0">
                <a:solidFill>
                  <a:schemeClr val="bg1"/>
                </a:solidFill>
                <a:ea typeface="Roboto" pitchFamily="34" charset="-122"/>
                <a:cs typeface="Roboto" pitchFamily="34" charset="-120"/>
              </a:rPr>
              <a:t>Increase dataset size to </a:t>
            </a:r>
            <a:r>
              <a:rPr lang="en-US" sz="2000" b="1" dirty="0">
                <a:solidFill>
                  <a:schemeClr val="bg1"/>
                </a:solidFill>
                <a:ea typeface="Roboto" pitchFamily="34" charset="-122"/>
                <a:cs typeface="Roboto" pitchFamily="34" charset="-120"/>
              </a:rPr>
              <a:t>make it harder for the model to memorize noise.</a:t>
            </a:r>
            <a:endParaRPr lang="en-US" sz="2000" b="1" dirty="0">
              <a:solidFill>
                <a:schemeClr val="bg1"/>
              </a:solidFill>
            </a:endParaRPr>
          </a:p>
        </p:txBody>
      </p:sp>
      <p:sp>
        <p:nvSpPr>
          <p:cNvPr id="15" name="Shape 13"/>
          <p:cNvSpPr/>
          <p:nvPr/>
        </p:nvSpPr>
        <p:spPr>
          <a:xfrm>
            <a:off x="793790" y="5535216"/>
            <a:ext cx="6407944" cy="2047994"/>
          </a:xfrm>
          <a:prstGeom prst="roundRect">
            <a:avLst>
              <a:gd name="adj" fmla="val 4652"/>
            </a:avLst>
          </a:prstGeom>
          <a:solidFill>
            <a:srgbClr val="182567"/>
          </a:solidFill>
          <a:ln w="7620">
            <a:solidFill>
              <a:srgbClr val="313E80"/>
            </a:solidFill>
            <a:prstDash val="solid"/>
          </a:ln>
        </p:spPr>
        <p:txBody>
          <a:bodyPr/>
          <a:lstStyle/>
          <a:p>
            <a:endParaRPr lang="en-US"/>
          </a:p>
        </p:txBody>
      </p:sp>
      <p:sp>
        <p:nvSpPr>
          <p:cNvPr id="16" name="Text 14"/>
          <p:cNvSpPr/>
          <p:nvPr/>
        </p:nvSpPr>
        <p:spPr>
          <a:xfrm>
            <a:off x="1028224" y="576965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Ensemble Methods</a:t>
            </a:r>
            <a:endParaRPr lang="en-US" sz="2200" dirty="0"/>
          </a:p>
        </p:txBody>
      </p:sp>
      <p:sp>
        <p:nvSpPr>
          <p:cNvPr id="17" name="Text 15"/>
          <p:cNvSpPr/>
          <p:nvPr/>
        </p:nvSpPr>
        <p:spPr>
          <a:xfrm>
            <a:off x="1028224" y="6260068"/>
            <a:ext cx="5939076" cy="1088708"/>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Combine multiple models to reduce overfitting risk, as errors in individual models tend to cancel out when aggregated.</a:t>
            </a:r>
            <a:endParaRPr lang="en-US" sz="1750" dirty="0"/>
          </a:p>
        </p:txBody>
      </p:sp>
      <p:sp>
        <p:nvSpPr>
          <p:cNvPr id="18" name="Shape 16"/>
          <p:cNvSpPr/>
          <p:nvPr/>
        </p:nvSpPr>
        <p:spPr>
          <a:xfrm>
            <a:off x="7428548" y="5535216"/>
            <a:ext cx="6408063" cy="2047994"/>
          </a:xfrm>
          <a:prstGeom prst="roundRect">
            <a:avLst>
              <a:gd name="adj" fmla="val 4652"/>
            </a:avLst>
          </a:prstGeom>
          <a:solidFill>
            <a:srgbClr val="182567"/>
          </a:solidFill>
          <a:ln w="7620">
            <a:solidFill>
              <a:srgbClr val="313E80"/>
            </a:solidFill>
            <a:prstDash val="solid"/>
          </a:ln>
        </p:spPr>
        <p:txBody>
          <a:bodyPr/>
          <a:lstStyle/>
          <a:p>
            <a:endParaRPr lang="en-US"/>
          </a:p>
        </p:txBody>
      </p:sp>
      <p:sp>
        <p:nvSpPr>
          <p:cNvPr id="19" name="Text 17"/>
          <p:cNvSpPr/>
          <p:nvPr/>
        </p:nvSpPr>
        <p:spPr>
          <a:xfrm>
            <a:off x="7662982" y="576965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Pruning</a:t>
            </a:r>
            <a:endParaRPr lang="en-US" sz="2200" dirty="0"/>
          </a:p>
        </p:txBody>
      </p:sp>
      <p:sp>
        <p:nvSpPr>
          <p:cNvPr id="20" name="Text 18"/>
          <p:cNvSpPr/>
          <p:nvPr/>
        </p:nvSpPr>
        <p:spPr>
          <a:xfrm>
            <a:off x="7662982" y="6260068"/>
            <a:ext cx="5939195"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Remove irrelevant or redundant features that contribute noise, helping the model focus on truly predictive signals.</a:t>
            </a:r>
            <a:endParaRPr lang="en-US" sz="1750" dirty="0"/>
          </a:p>
        </p:txBody>
      </p:sp>
      <p:pic>
        <p:nvPicPr>
          <p:cNvPr id="24" name="Picture 23">
            <a:extLst>
              <a:ext uri="{FF2B5EF4-FFF2-40B4-BE49-F238E27FC236}">
                <a16:creationId xmlns:a16="http://schemas.microsoft.com/office/drawing/2014/main" id="{AA609830-5466-3D7F-B74C-F3266B70093B}"/>
              </a:ext>
            </a:extLst>
          </p:cNvPr>
          <p:cNvPicPr>
            <a:picLocks noChangeAspect="1"/>
          </p:cNvPicPr>
          <p:nvPr/>
        </p:nvPicPr>
        <p:blipFill>
          <a:blip r:embed="rId3">
            <a:duotone>
              <a:prstClr val="black"/>
              <a:schemeClr val="accent6">
                <a:tint val="45000"/>
                <a:satMod val="400000"/>
              </a:schemeClr>
            </a:duotone>
          </a:blip>
          <a:stretch>
            <a:fillRect/>
          </a:stretch>
        </p:blipFill>
        <p:spPr>
          <a:xfrm>
            <a:off x="1845425" y="3760085"/>
            <a:ext cx="2145021" cy="1606290"/>
          </a:xfrm>
          <a:prstGeom prst="rect">
            <a:avLst/>
          </a:prstGeom>
        </p:spPr>
      </p:pic>
      <p:pic>
        <p:nvPicPr>
          <p:cNvPr id="26" name="Picture 25" descr="The image depicts a balance scale with two penalty labels, L1 and L2, suggesting a comparison or weighing of consequences.&#10;&#10;AI-generated content may be incorrect.">
            <a:extLst>
              <a:ext uri="{FF2B5EF4-FFF2-40B4-BE49-F238E27FC236}">
                <a16:creationId xmlns:a16="http://schemas.microsoft.com/office/drawing/2014/main" id="{A80C699F-A9DC-CC4E-FF31-9742818C5CFD}"/>
              </a:ext>
            </a:extLst>
          </p:cNvPr>
          <p:cNvPicPr>
            <a:picLocks noChangeAspect="1"/>
          </p:cNvPicPr>
          <p:nvPr/>
        </p:nvPicPr>
        <p:blipFill>
          <a:blip r:embed="rId4">
            <a:duotone>
              <a:schemeClr val="accent6">
                <a:shade val="45000"/>
                <a:satMod val="135000"/>
              </a:schemeClr>
              <a:prstClr val="white"/>
            </a:duotone>
          </a:blip>
          <a:stretch>
            <a:fillRect/>
          </a:stretch>
        </p:blipFill>
        <p:spPr>
          <a:xfrm>
            <a:off x="4755287" y="3367521"/>
            <a:ext cx="2907695" cy="2177415"/>
          </a:xfrm>
          <a:prstGeom prst="rect">
            <a:avLst/>
          </a:prstGeom>
        </p:spPr>
      </p:pic>
      <p:pic>
        <p:nvPicPr>
          <p:cNvPr id="30" name="Picture 29" descr="The image depicts a simple, green laptop with a closed screen, displaying a red 'X' symbol and a notification icon, suggesting an error or closed status.&#10;&#10;AI-generated content may be incorrect.">
            <a:extLst>
              <a:ext uri="{FF2B5EF4-FFF2-40B4-BE49-F238E27FC236}">
                <a16:creationId xmlns:a16="http://schemas.microsoft.com/office/drawing/2014/main" id="{6A120948-269F-8177-46C4-8B392B7B5640}"/>
              </a:ext>
            </a:extLst>
          </p:cNvPr>
          <p:cNvPicPr>
            <a:picLocks noChangeAspect="1"/>
          </p:cNvPicPr>
          <p:nvPr/>
        </p:nvPicPr>
        <p:blipFill>
          <a:blip r:embed="rId5">
            <a:alphaModFix amt="70000"/>
          </a:blip>
          <a:stretch>
            <a:fillRect/>
          </a:stretch>
        </p:blipFill>
        <p:spPr>
          <a:xfrm>
            <a:off x="7979685" y="3297717"/>
            <a:ext cx="3300991" cy="2471933"/>
          </a:xfrm>
          <a:prstGeom prst="rect">
            <a:avLst/>
          </a:prstGeom>
        </p:spPr>
      </p:pic>
      <p:pic>
        <p:nvPicPr>
          <p:cNvPr id="34" name="Picture 33" descr="The image depicts a stylized, blue cylindrical stack symbolizing a data stack or server rack.&#10;&#10;AI-generated content may be incorrect.">
            <a:extLst>
              <a:ext uri="{FF2B5EF4-FFF2-40B4-BE49-F238E27FC236}">
                <a16:creationId xmlns:a16="http://schemas.microsoft.com/office/drawing/2014/main" id="{7EE1664B-29B6-D597-9AC0-841D2A2BCCAB}"/>
              </a:ext>
            </a:extLst>
          </p:cNvPr>
          <p:cNvPicPr>
            <a:picLocks noChangeAspect="1"/>
          </p:cNvPicPr>
          <p:nvPr/>
        </p:nvPicPr>
        <p:blipFill>
          <a:blip r:embed="rId6">
            <a:duotone>
              <a:prstClr val="black"/>
              <a:schemeClr val="accent6">
                <a:tint val="45000"/>
                <a:satMod val="400000"/>
              </a:schemeClr>
            </a:duotone>
          </a:blip>
          <a:stretch>
            <a:fillRect/>
          </a:stretch>
        </p:blipFill>
        <p:spPr>
          <a:xfrm>
            <a:off x="11486536" y="3374235"/>
            <a:ext cx="3031284" cy="237799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233</TotalTime>
  <Words>650</Words>
  <Application>Microsoft Office PowerPoint</Application>
  <PresentationFormat>Custom</PresentationFormat>
  <Paragraphs>56</Paragraphs>
  <Slides>5</Slides>
  <Notes>5</Notes>
  <HiddenSlides>0</HiddenSlides>
  <MMClips>0</MMClip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Nyima</dc:creator>
  <cp:lastModifiedBy>Blessing Edet</cp:lastModifiedBy>
  <cp:revision>19</cp:revision>
  <dcterms:created xsi:type="dcterms:W3CDTF">2026-01-31T17:17:13Z</dcterms:created>
  <dcterms:modified xsi:type="dcterms:W3CDTF">2026-02-02T06:50:36Z</dcterms:modified>
</cp:coreProperties>
</file>